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9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734" y="-12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viewProps" Target="viewProps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tableStyles" Target="tableStyles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FC84C18-C83A-4537-8E5B-D16FA708E391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EBC2DFB-D1A2-4308-87DD-956142311F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85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0854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2FA04AC-D5D1-48C9-829E-BC454D1D6F28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BFAE5-02D5-4E37-934C-7AA4C52631B1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7C83EA-FC61-4EAD-8D58-B7B94CEACF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F058D-3139-4C1C-9E9C-F7DBDC9D3121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674BAB-F4E9-4F68-A30C-29C2673260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1A8D3C-E051-4D7E-A2DC-1F97073E6594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1A5FB-E755-4776-98BE-94830C7EF2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D6E44-DF63-4418-BE0F-BF95724A8F43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4FDB72-10AB-4723-8BC9-C4ED391EF1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147BE-072B-4A63-BDED-BC507E94A40B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E31A0F-D399-47B8-9047-C803FCC2BA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348582-06EB-4C06-BAD4-CB6AFA039CEF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AE3438-7051-483B-A0BC-D884B8D2E4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DB304-E4DF-476B-8B74-4B1A583C98D3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7C881E-7DC1-4B18-A2DF-CBC29B7A87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444794-69A5-49E0-81BA-64EA8E4052AA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28E31B-6EED-4D23-ABB3-A290C4C17E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117B53-058A-4D7F-8366-6C25BC8ABEB3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FC8D66-9DBA-47F8-B16B-754DE00E11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7C6D7-ACA3-48EB-8729-3BB423D7DBC5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04C23-56DC-4A7B-9636-232574149B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797B68-2EE1-4F07-B1C8-29ACF8CEE2A3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9C7E17-BBE3-45BB-9A89-17105D67D5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AADBE66-114B-4D55-A6DF-EFFBF2C7E75B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4D62D18-9BB7-47F9-BFE6-BAFE66B5D7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1214438"/>
            <a:ext cx="7772400" cy="2386012"/>
          </a:xfrm>
        </p:spPr>
        <p:txBody>
          <a:bodyPr/>
          <a:lstStyle/>
          <a:p>
            <a:pPr eaLnBrk="1" hangingPunct="1"/>
            <a:r>
              <a:rPr lang="ru-RU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Олимпиадные задания по природоведению</a:t>
            </a:r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4813" y="4143375"/>
            <a:ext cx="3813175" cy="1733550"/>
          </a:xfrm>
        </p:spPr>
        <p:txBody>
          <a:bodyPr/>
          <a:lstStyle/>
          <a:p>
            <a:pPr eaLnBrk="1" hangingPunct="1"/>
            <a:r>
              <a:rPr lang="ru-RU" sz="2400" b="1" i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 МАОУ «СОШ </a:t>
            </a:r>
          </a:p>
          <a:p>
            <a:pPr eaLnBrk="1" hangingPunct="1"/>
            <a:r>
              <a:rPr lang="ru-RU" sz="2400" b="1" i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№ 2» МО «ЛМР» РТ Бунчеева А. М.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75"/>
            <a:ext cx="8229600" cy="192881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Какая сторона горизонта находится слева от полуденной тени?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>
          <a:xfrm>
            <a:off x="457200" y="2857500"/>
            <a:ext cx="8229600" cy="32686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8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а) восток         б) запад      </a:t>
            </a:r>
          </a:p>
          <a:p>
            <a:pPr eaLnBrk="1" hangingPunct="1">
              <a:buFont typeface="Arial" charset="0"/>
              <a:buNone/>
            </a:pPr>
            <a:r>
              <a:rPr lang="ru-RU" sz="48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в) север          г) юг</a:t>
            </a:r>
          </a:p>
          <a:p>
            <a:pPr eaLnBrk="1" hangingPunct="1">
              <a:buFont typeface="Arial" charset="0"/>
              <a:buNone/>
            </a:pPr>
            <a:r>
              <a:rPr lang="ru-RU" sz="48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0342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400" b="1" i="1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4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Почему полено трудно разрубить поперёк и сравнительно легко вдоль?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dirty="0"/>
          </a:p>
        </p:txBody>
      </p:sp>
      <p:sp>
        <p:nvSpPr>
          <p:cNvPr id="104451" name="Содержимое 2"/>
          <p:cNvSpPr>
            <a:spLocks noGrp="1"/>
          </p:cNvSpPr>
          <p:nvPr>
            <p:ph idx="1"/>
          </p:nvPr>
        </p:nvSpPr>
        <p:spPr>
          <a:xfrm>
            <a:off x="457200" y="2500313"/>
            <a:ext cx="8229600" cy="362585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400" b="1" i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Поперёк мы рассекаем стенки сосудов, а вдоль – отделяем одну группу сосудов от другой</a:t>
            </a:r>
            <a:endParaRPr lang="ru-RU" sz="4400" b="1" i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4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25675"/>
          </a:xfrm>
        </p:spPr>
        <p:txBody>
          <a:bodyPr/>
          <a:lstStyle/>
          <a:p>
            <a:pPr eaLnBrk="1" hangingPunct="1"/>
            <a:r>
              <a:rPr lang="ru-RU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Запиши, как ты понимаешь значение данных слов.</a:t>
            </a:r>
            <a:endParaRPr lang="ru-RU" smtClean="0">
              <a:solidFill>
                <a:srgbClr val="C00000"/>
              </a:solidFill>
            </a:endParaRPr>
          </a:p>
        </p:txBody>
      </p:sp>
      <p:sp>
        <p:nvSpPr>
          <p:cNvPr id="105475" name="Содержимое 2"/>
          <p:cNvSpPr>
            <a:spLocks noGrp="1"/>
          </p:cNvSpPr>
          <p:nvPr>
            <p:ph idx="1"/>
          </p:nvPr>
        </p:nvSpPr>
        <p:spPr>
          <a:xfrm>
            <a:off x="457200" y="2786063"/>
            <a:ext cx="8229600" cy="33401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8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заповедник        </a:t>
            </a:r>
          </a:p>
          <a:p>
            <a:pPr eaLnBrk="1" hangingPunct="1">
              <a:buFont typeface="Arial" charset="0"/>
              <a:buNone/>
            </a:pPr>
            <a:r>
              <a:rPr lang="ru-RU" sz="48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флора        </a:t>
            </a:r>
          </a:p>
          <a:p>
            <a:pPr eaLnBrk="1" hangingPunct="1">
              <a:buFont typeface="Arial" charset="0"/>
              <a:buNone/>
            </a:pPr>
            <a:r>
              <a:rPr lang="ru-RU" sz="48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фауна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dirty="0"/>
          </a:p>
        </p:txBody>
      </p:sp>
      <p:sp>
        <p:nvSpPr>
          <p:cNvPr id="10649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>
              <a:buFont typeface="Arial" charset="0"/>
              <a:buNone/>
            </a:pPr>
            <a:r>
              <a:rPr lang="ru-RU" sz="3600" b="1" i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Флора  - растительный мир</a:t>
            </a:r>
          </a:p>
          <a:p>
            <a:pPr algn="just" eaLnBrk="1" hangingPunct="1">
              <a:buFont typeface="Arial" charset="0"/>
              <a:buNone/>
            </a:pPr>
            <a:r>
              <a:rPr lang="ru-RU" sz="3600" b="1" i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Фауна – животный мир</a:t>
            </a:r>
          </a:p>
          <a:p>
            <a:pPr algn="just" eaLnBrk="1" hangingPunct="1">
              <a:buFont typeface="Arial" charset="0"/>
              <a:buNone/>
            </a:pPr>
            <a:r>
              <a:rPr lang="ru-RU" sz="3600" b="1" i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Заповедник – заповедное место, где оберегаются и сохраняются редкие и ценные растения, животные, уникальные участки природы, культурные ценности      </a:t>
            </a:r>
          </a:p>
          <a:p>
            <a:pPr eaLnBrk="1" hangingPunct="1"/>
            <a:endParaRPr lang="ru-RU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dirty="0"/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8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а</a:t>
            </a:r>
            <a:r>
              <a:rPr lang="ru-RU" sz="48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восток         </a:t>
            </a:r>
            <a:r>
              <a:rPr lang="ru-RU" sz="4800" i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4800" b="1" i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запад</a:t>
            </a:r>
            <a:r>
              <a:rPr lang="ru-RU" sz="48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eaLnBrk="1" hangingPunct="1">
              <a:buFont typeface="Arial" charset="0"/>
              <a:buNone/>
            </a:pPr>
            <a:r>
              <a:rPr lang="ru-RU" sz="48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в) север          г) юг</a:t>
            </a:r>
          </a:p>
          <a:p>
            <a:pPr eaLnBrk="1" hangingPunct="1"/>
            <a:endParaRPr lang="ru-RU" sz="4800" i="1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001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Что обеспечивает связь мышц и костей скелета?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>
          <a:xfrm>
            <a:off x="457200" y="2714625"/>
            <a:ext cx="8229600" cy="3411538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8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а) сосуды             б) кожа              в) сухожилия   </a:t>
            </a:r>
          </a:p>
          <a:p>
            <a:pPr eaLnBrk="1" hangingPunct="1">
              <a:buFont typeface="Arial" charset="0"/>
              <a:buNone/>
            </a:pPr>
            <a:r>
              <a:rPr lang="ru-RU" sz="48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dirty="0"/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8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а) сосуды             б) кожа              </a:t>
            </a:r>
            <a:r>
              <a:rPr lang="ru-RU" sz="4800" b="1" i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в) сухожилия</a:t>
            </a:r>
            <a:r>
              <a:rPr lang="ru-RU" sz="48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eaLnBrk="1" hangingPunct="1">
              <a:buFont typeface="Arial" charset="0"/>
              <a:buNone/>
            </a:pPr>
            <a:r>
              <a:rPr lang="ru-RU" sz="48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00125"/>
            <a:ext cx="8229600" cy="164306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Какие птицы  выводят птенцов дважды в лето?</a:t>
            </a:r>
            <a:b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>
          <a:xfrm>
            <a:off x="457200" y="2500313"/>
            <a:ext cx="8229600" cy="3625850"/>
          </a:xfrm>
        </p:spPr>
        <p:txBody>
          <a:bodyPr/>
          <a:lstStyle/>
          <a:p>
            <a:pPr eaLnBrk="1" hangingPunct="1"/>
            <a:endParaRPr lang="ru-RU" b="1" i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40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а) ворона           б) голубь    </a:t>
            </a:r>
          </a:p>
          <a:p>
            <a:pPr eaLnBrk="1" hangingPunct="1">
              <a:buFont typeface="Arial" charset="0"/>
              <a:buNone/>
            </a:pPr>
            <a:r>
              <a:rPr lang="ru-RU" sz="40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в) клёст    г) дятел     </a:t>
            </a:r>
          </a:p>
          <a:p>
            <a:pPr eaLnBrk="1" hangingPunct="1">
              <a:buFont typeface="Arial" charset="0"/>
              <a:buNone/>
            </a:pPr>
            <a:r>
              <a:rPr lang="ru-RU" sz="40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д) синица</a:t>
            </a:r>
          </a:p>
          <a:p>
            <a:pPr eaLnBrk="1" hangingPunct="1">
              <a:buFont typeface="Arial" charset="0"/>
              <a:buNone/>
            </a:pPr>
            <a:r>
              <a:rPr lang="ru-RU" sz="40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3" y="2643188"/>
            <a:ext cx="8229600" cy="334010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а) ворона           </a:t>
            </a:r>
            <a:r>
              <a:rPr lang="ru-RU" sz="4800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б) голубь</a:t>
            </a:r>
            <a:r>
              <a:rPr lang="ru-RU" sz="4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в) клёст    г) дятел  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8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4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4800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синица     </a:t>
            </a:r>
            <a:endParaRPr lang="ru-RU" sz="48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4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50"/>
            <a:ext cx="8229600" cy="107156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Какое  растение в народе называют порезник,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ранник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чирьева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трава?</a:t>
            </a:r>
            <a:b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285750" y="2286000"/>
            <a:ext cx="8229600" cy="3811588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ru-RU" b="1" i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endParaRPr lang="ru-RU" b="1" i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48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а) одуванчик    </a:t>
            </a:r>
          </a:p>
          <a:p>
            <a:pPr eaLnBrk="1" hangingPunct="1">
              <a:buFont typeface="Arial" charset="0"/>
              <a:buNone/>
            </a:pPr>
            <a:r>
              <a:rPr lang="ru-RU" sz="48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б) ландыш          </a:t>
            </a:r>
          </a:p>
          <a:p>
            <a:pPr eaLnBrk="1" hangingPunct="1">
              <a:buFont typeface="Arial" charset="0"/>
              <a:buNone/>
            </a:pPr>
            <a:r>
              <a:rPr lang="ru-RU" sz="48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в) подорожник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dirty="0"/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>
          <a:xfrm>
            <a:off x="457200" y="2643188"/>
            <a:ext cx="8229600" cy="348297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8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а) одуванчик       </a:t>
            </a:r>
          </a:p>
          <a:p>
            <a:pPr eaLnBrk="1" hangingPunct="1">
              <a:buFont typeface="Arial" charset="0"/>
              <a:buNone/>
            </a:pPr>
            <a:r>
              <a:rPr lang="ru-RU" sz="48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б) ландыш      </a:t>
            </a:r>
          </a:p>
          <a:p>
            <a:pPr eaLnBrk="1" hangingPunct="1">
              <a:buFont typeface="Arial" charset="0"/>
              <a:buNone/>
            </a:pPr>
            <a:r>
              <a:rPr lang="ru-RU" sz="48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в) </a:t>
            </a:r>
            <a:r>
              <a:rPr lang="ru-RU" sz="4800" b="1" i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подорожник  </a:t>
            </a:r>
            <a:endParaRPr lang="ru-RU" sz="4800" i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48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00125"/>
            <a:ext cx="8229600" cy="5715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Каково происхождение нефти и газа?</a:t>
            </a:r>
            <a:b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9459" name="Содержимое 2"/>
          <p:cNvSpPr>
            <a:spLocks noGrp="1"/>
          </p:cNvSpPr>
          <p:nvPr>
            <p:ph idx="1"/>
          </p:nvPr>
        </p:nvSpPr>
        <p:spPr>
          <a:xfrm>
            <a:off x="457200" y="2571750"/>
            <a:ext cx="8229600" cy="355441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8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а) горная порода      </a:t>
            </a:r>
          </a:p>
          <a:p>
            <a:pPr eaLnBrk="1" hangingPunct="1">
              <a:buFont typeface="Arial" charset="0"/>
              <a:buNone/>
            </a:pPr>
            <a:r>
              <a:rPr lang="ru-RU" sz="48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б) залежи древних останков растений</a:t>
            </a:r>
          </a:p>
          <a:p>
            <a:pPr eaLnBrk="1" hangingPunct="1">
              <a:buFont typeface="Arial" charset="0"/>
              <a:buNone/>
            </a:pPr>
            <a:r>
              <a:rPr lang="ru-RU" sz="48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в) минеральное вещество</a:t>
            </a:r>
          </a:p>
          <a:p>
            <a:pPr eaLnBrk="1" hangingPunct="1"/>
            <a:endParaRPr lang="ru-RU" b="1" i="1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dirty="0"/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4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а</a:t>
            </a:r>
            <a:r>
              <a:rPr lang="ru-RU" sz="44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4400" b="1" i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горная порода</a:t>
            </a:r>
            <a:r>
              <a:rPr lang="ru-RU" sz="44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pPr eaLnBrk="1" hangingPunct="1">
              <a:buFont typeface="Arial" charset="0"/>
              <a:buNone/>
            </a:pPr>
            <a:r>
              <a:rPr lang="ru-RU" sz="44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б) залежи древних останков   растений</a:t>
            </a:r>
          </a:p>
          <a:p>
            <a:pPr eaLnBrk="1" hangingPunct="1">
              <a:buFont typeface="Arial" charset="0"/>
              <a:buNone/>
            </a:pPr>
            <a:r>
              <a:rPr lang="ru-RU" sz="44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в) минеральное вещество</a:t>
            </a:r>
          </a:p>
          <a:p>
            <a:pPr eaLnBrk="1" hangingPunct="1"/>
            <a:endParaRPr lang="ru-RU" sz="440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28688"/>
            <a:ext cx="8229600" cy="48895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9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Обведи правильный ответ</a:t>
            </a:r>
            <a:br>
              <a:rPr lang="ru-RU" sz="49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313" y="1600200"/>
            <a:ext cx="6286500" cy="4525963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Какая планета самая большая?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а) Марс          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     б) Сатурн   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        в) Юпитер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7112"/>
          </a:xfrm>
        </p:spPr>
        <p:txBody>
          <a:bodyPr/>
          <a:lstStyle/>
          <a:p>
            <a:pPr eaLnBrk="1" hangingPunct="1"/>
            <a:r>
              <a:rPr lang="ru-RU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 называется наука о растениях?</a:t>
            </a:r>
            <a:endParaRPr lang="ru-RU" smtClean="0">
              <a:solidFill>
                <a:srgbClr val="C00000"/>
              </a:solidFill>
            </a:endParaRPr>
          </a:p>
        </p:txBody>
      </p:sp>
      <p:sp>
        <p:nvSpPr>
          <p:cNvPr id="21507" name="Содержимое 2"/>
          <p:cNvSpPr>
            <a:spLocks noGrp="1"/>
          </p:cNvSpPr>
          <p:nvPr>
            <p:ph idx="1"/>
          </p:nvPr>
        </p:nvSpPr>
        <p:spPr>
          <a:xfrm>
            <a:off x="457200" y="2714625"/>
            <a:ext cx="8229600" cy="3411538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buFont typeface="Arial" charset="0"/>
              <a:buNone/>
            </a:pPr>
            <a:r>
              <a:rPr lang="ru-RU" sz="4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а)  ботаника             </a:t>
            </a:r>
          </a:p>
          <a:p>
            <a:pPr eaLnBrk="1" hangingPunct="1">
              <a:buFont typeface="Arial" charset="0"/>
              <a:buNone/>
            </a:pPr>
            <a:r>
              <a:rPr lang="ru-RU" sz="4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б) зоология          </a:t>
            </a:r>
          </a:p>
          <a:p>
            <a:pPr eaLnBrk="1" hangingPunct="1">
              <a:buFont typeface="Arial" charset="0"/>
              <a:buNone/>
            </a:pPr>
            <a:r>
              <a:rPr lang="ru-RU" sz="4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в) астрономия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dirty="0"/>
          </a:p>
        </p:txBody>
      </p:sp>
      <p:sp>
        <p:nvSpPr>
          <p:cNvPr id="2253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8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а)  </a:t>
            </a:r>
            <a:r>
              <a:rPr lang="ru-RU" sz="4800" b="1" i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ботаника </a:t>
            </a:r>
            <a:r>
              <a:rPr lang="ru-RU" sz="48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</a:p>
          <a:p>
            <a:pPr eaLnBrk="1" hangingPunct="1">
              <a:buFont typeface="Arial" charset="0"/>
              <a:buNone/>
            </a:pPr>
            <a:r>
              <a:rPr lang="ru-RU" sz="48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б) зоология          </a:t>
            </a:r>
          </a:p>
          <a:p>
            <a:pPr eaLnBrk="1" hangingPunct="1">
              <a:buFont typeface="Arial" charset="0"/>
              <a:buNone/>
            </a:pPr>
            <a:r>
              <a:rPr lang="ru-RU" sz="48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в) астрономия</a:t>
            </a:r>
          </a:p>
          <a:p>
            <a:pPr eaLnBrk="1" hangingPunct="1">
              <a:buFont typeface="Arial" charset="0"/>
              <a:buNone/>
            </a:pPr>
            <a:r>
              <a:rPr lang="ru-RU" sz="48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85813"/>
            <a:ext cx="8229600" cy="17859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каких горах «вырос» «Каменный цветок» П. П. Бажова?</a:t>
            </a:r>
            <a:b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143250"/>
            <a:ext cx="8229600" cy="2982913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а)  Кавказ              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б) Урал     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в) Алтай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88" y="2928938"/>
            <a:ext cx="8229600" cy="316865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а)  Кавказ       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б) </a:t>
            </a:r>
            <a:r>
              <a:rPr lang="ru-RU" sz="4800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Урал </a:t>
            </a:r>
            <a:r>
              <a:rPr lang="ru-RU" sz="4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в) Алтай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6848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Частью какого океана является Балтийское море?</a:t>
            </a:r>
            <a:b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25603" name="Содержимое 2"/>
          <p:cNvSpPr>
            <a:spLocks noGrp="1"/>
          </p:cNvSpPr>
          <p:nvPr>
            <p:ph idx="1"/>
          </p:nvPr>
        </p:nvSpPr>
        <p:spPr>
          <a:xfrm>
            <a:off x="457200" y="2428875"/>
            <a:ext cx="8229600" cy="3697288"/>
          </a:xfrm>
        </p:spPr>
        <p:txBody>
          <a:bodyPr/>
          <a:lstStyle/>
          <a:p>
            <a:pPr eaLnBrk="1" hangingPunct="1"/>
            <a:endParaRPr lang="ru-RU" b="1" i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4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а)  Северного Ледовитого                       б) Атлантического       </a:t>
            </a:r>
          </a:p>
          <a:p>
            <a:pPr eaLnBrk="1" hangingPunct="1">
              <a:buFont typeface="Arial" charset="0"/>
              <a:buNone/>
            </a:pPr>
            <a:r>
              <a:rPr lang="ru-RU" sz="4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в) Индийского</a:t>
            </a:r>
          </a:p>
          <a:p>
            <a:pPr eaLnBrk="1" hangingPunct="1"/>
            <a:endParaRPr lang="ru-RU" sz="4400" b="1" i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dirty="0"/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>
          <a:xfrm>
            <a:off x="457200" y="2571750"/>
            <a:ext cx="8229600" cy="355441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4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а</a:t>
            </a:r>
            <a:r>
              <a:rPr lang="ru-RU" sz="44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 Северного Ледовитого                   б) </a:t>
            </a:r>
            <a:r>
              <a:rPr lang="ru-RU" sz="4400" b="1" i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Атлантического     </a:t>
            </a:r>
            <a:r>
              <a:rPr lang="ru-RU" sz="44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buFont typeface="Arial" charset="0"/>
              <a:buNone/>
            </a:pPr>
            <a:r>
              <a:rPr lang="ru-RU" sz="44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в) Индийского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25675"/>
          </a:xfrm>
        </p:spPr>
        <p:txBody>
          <a:bodyPr/>
          <a:lstStyle/>
          <a:p>
            <a:pPr eaLnBrk="1" hangingPunct="1"/>
            <a:r>
              <a:rPr lang="ru-RU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Что делит Землю на Северное и Южное полушария?</a:t>
            </a:r>
            <a:br>
              <a:rPr lang="ru-RU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mtClean="0">
              <a:solidFill>
                <a:srgbClr val="C00000"/>
              </a:solidFill>
            </a:endParaRPr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457200" y="2214563"/>
            <a:ext cx="8229600" cy="39116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ru-RU" b="1" i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48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а)  параллели       </a:t>
            </a:r>
          </a:p>
          <a:p>
            <a:pPr eaLnBrk="1" hangingPunct="1">
              <a:buFont typeface="Arial" charset="0"/>
              <a:buNone/>
            </a:pPr>
            <a:r>
              <a:rPr lang="ru-RU" sz="48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б) меридианы    </a:t>
            </a:r>
          </a:p>
          <a:p>
            <a:pPr eaLnBrk="1" hangingPunct="1">
              <a:buFont typeface="Arial" charset="0"/>
              <a:buNone/>
            </a:pPr>
            <a:r>
              <a:rPr lang="ru-RU" sz="48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в) экватор</a:t>
            </a:r>
          </a:p>
          <a:p>
            <a:pPr eaLnBrk="1" hangingPunct="1"/>
            <a:endParaRPr lang="ru-RU" sz="4800" b="1" i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dirty="0"/>
          </a:p>
        </p:txBody>
      </p:sp>
      <p:sp>
        <p:nvSpPr>
          <p:cNvPr id="28675" name="Содержимое 2"/>
          <p:cNvSpPr>
            <a:spLocks noGrp="1"/>
          </p:cNvSpPr>
          <p:nvPr>
            <p:ph idx="1"/>
          </p:nvPr>
        </p:nvSpPr>
        <p:spPr>
          <a:xfrm>
            <a:off x="457200" y="2143125"/>
            <a:ext cx="8229600" cy="3983038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8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а)  параллели            </a:t>
            </a:r>
          </a:p>
          <a:p>
            <a:pPr eaLnBrk="1" hangingPunct="1">
              <a:buFont typeface="Arial" charset="0"/>
              <a:buNone/>
            </a:pPr>
            <a:r>
              <a:rPr lang="ru-RU" sz="48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б) меридианы     </a:t>
            </a:r>
          </a:p>
          <a:p>
            <a:pPr eaLnBrk="1" hangingPunct="1">
              <a:buFont typeface="Arial" charset="0"/>
              <a:buNone/>
            </a:pPr>
            <a:r>
              <a:rPr lang="ru-RU" sz="48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в) </a:t>
            </a:r>
            <a:r>
              <a:rPr lang="ru-RU" sz="4800" b="1" i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экватор</a:t>
            </a:r>
            <a:endParaRPr lang="ru-RU" sz="4800" i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48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1543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Когда в окнах для сохранения тепла устанавливают двойные рамы, то используют свойство воздуха…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71813"/>
            <a:ext cx="8229600" cy="3054350"/>
          </a:xfrm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а)  при нагревании воздух расширяется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б) при охлаждении воздух сжимается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в) воздух плохо проводит тепло</a:t>
            </a:r>
            <a:endParaRPr lang="ru-RU" sz="42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dirty="0"/>
          </a:p>
        </p:txBody>
      </p:sp>
      <p:sp>
        <p:nvSpPr>
          <p:cNvPr id="3072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400" i="1" smtClean="0">
                <a:solidFill>
                  <a:srgbClr val="002060"/>
                </a:solidFill>
              </a:rPr>
              <a:t>а</a:t>
            </a:r>
            <a:r>
              <a:rPr lang="ru-RU" sz="44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 при нагревании воздух расширяется</a:t>
            </a:r>
          </a:p>
          <a:p>
            <a:pPr eaLnBrk="1" hangingPunct="1">
              <a:buFont typeface="Arial" charset="0"/>
              <a:buNone/>
            </a:pPr>
            <a:r>
              <a:rPr lang="ru-RU" sz="44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б) при охлаждении воздух сжимается</a:t>
            </a:r>
          </a:p>
          <a:p>
            <a:pPr eaLnBrk="1" hangingPunct="1">
              <a:buFont typeface="Arial" charset="0"/>
              <a:buNone/>
            </a:pPr>
            <a:r>
              <a:rPr lang="ru-RU" sz="44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в) </a:t>
            </a:r>
            <a:r>
              <a:rPr lang="ru-RU" sz="4400" b="1" i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воздух плохо проводит тепло</a:t>
            </a:r>
            <a:endParaRPr lang="ru-RU" sz="4400" i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sz="4400" i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428625" y="1643063"/>
            <a:ext cx="8229600" cy="4525962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4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а) Марс     </a:t>
            </a:r>
          </a:p>
          <a:p>
            <a:pPr algn="ctr" eaLnBrk="1" hangingPunct="1">
              <a:buFont typeface="Arial" charset="0"/>
              <a:buNone/>
            </a:pPr>
            <a:r>
              <a:rPr lang="ru-RU" sz="4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б) Сатурн   </a:t>
            </a:r>
          </a:p>
          <a:p>
            <a:pPr algn="ctr" eaLnBrk="1" hangingPunct="1">
              <a:buFont typeface="Arial" charset="0"/>
              <a:buNone/>
            </a:pPr>
            <a:r>
              <a:rPr lang="ru-RU" sz="4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в</a:t>
            </a:r>
            <a:r>
              <a:rPr lang="ru-RU" sz="4400" b="1" i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Юпитер</a:t>
            </a:r>
            <a:endParaRPr lang="ru-RU" sz="4400" b="1" i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Arial" charset="0"/>
              <a:buNone/>
            </a:pPr>
            <a:r>
              <a:rPr lang="ru-RU" sz="4400" b="1" i="1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1" hangingPunct="1"/>
            <a:endParaRPr lang="ru-RU" sz="4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6855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 помощью чего мелкие объекты на карте можно увеличить?</a:t>
            </a:r>
            <a:b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14625"/>
            <a:ext cx="8229600" cy="3411538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а)  микроскоп          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б) лупа        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в) масштаб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4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dirty="0"/>
          </a:p>
        </p:txBody>
      </p:sp>
      <p:sp>
        <p:nvSpPr>
          <p:cNvPr id="32771" name="Содержимое 2"/>
          <p:cNvSpPr>
            <a:spLocks noGrp="1"/>
          </p:cNvSpPr>
          <p:nvPr>
            <p:ph idx="1"/>
          </p:nvPr>
        </p:nvSpPr>
        <p:spPr>
          <a:xfrm>
            <a:off x="457200" y="2357438"/>
            <a:ext cx="8229600" cy="376872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8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а)  микроскоп       </a:t>
            </a:r>
          </a:p>
          <a:p>
            <a:pPr eaLnBrk="1" hangingPunct="1">
              <a:buFont typeface="Arial" charset="0"/>
              <a:buNone/>
            </a:pPr>
            <a:r>
              <a:rPr lang="ru-RU" sz="48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б) лупа       </a:t>
            </a:r>
          </a:p>
          <a:p>
            <a:pPr eaLnBrk="1" hangingPunct="1">
              <a:buFont typeface="Arial" charset="0"/>
              <a:buNone/>
            </a:pPr>
            <a:r>
              <a:rPr lang="ru-RU" sz="48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в) </a:t>
            </a:r>
            <a:r>
              <a:rPr lang="ru-RU" sz="4800" b="1" i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масштаб</a:t>
            </a:r>
            <a:endParaRPr lang="ru-RU" sz="4800" i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sz="4800" i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357188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Где произрастают эти растения? Соедини линией.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просо                                        лес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тимофеевка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рогоз                                         луг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кукуруза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вороний глаз                            поле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ячмень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ряска                                         водоём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мятлик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dirty="0"/>
          </a:p>
        </p:txBody>
      </p:sp>
      <p:sp>
        <p:nvSpPr>
          <p:cNvPr id="34819" name="Содержимое 2"/>
          <p:cNvSpPr>
            <a:spLocks noGrp="1"/>
          </p:cNvSpPr>
          <p:nvPr>
            <p:ph idx="1"/>
          </p:nvPr>
        </p:nvSpPr>
        <p:spPr>
          <a:xfrm>
            <a:off x="428625" y="1643063"/>
            <a:ext cx="8229600" cy="4525962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000" b="1" i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Поле: просо, кукуруза, ячмень</a:t>
            </a:r>
            <a:endParaRPr lang="ru-RU" sz="4000" b="1" i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4000" b="1" i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Водоём: ряска, рогоз</a:t>
            </a:r>
            <a:endParaRPr lang="ru-RU" sz="4000" b="1" i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4000" b="1" i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Луг: мятлик, тимофеевка</a:t>
            </a:r>
            <a:endParaRPr lang="ru-RU" sz="4000" b="1" i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4000" b="1" i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Лес: вороний глаз</a:t>
            </a:r>
            <a:endParaRPr lang="ru-RU" sz="4000" b="1" i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40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38"/>
            <a:ext cx="8229600" cy="92868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 нужно охранять воздух от загрязнения?</a:t>
            </a:r>
            <a:b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6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а)  фабрики и заводы   должны иметь уловители пыли и вредных веществ 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б)  остановить все    фабрики и заводы, прекратить заготовку древесины  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в) запретить пользоваться автотранспортом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г) в городах и вокруг них создавать пояса садов, парков и лесов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4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транспорт необходимо сделать экологически безопасным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а)  </a:t>
            </a:r>
            <a:r>
              <a:rPr lang="ru-RU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фабрики и заводы   должны иметь уловители пыли и вредных веществ</a:t>
            </a: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б)  остановить все    фабрики и заводы, прекратить заготовку древесины                    в) запретить пользоваться автотранспортом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в городах и вокруг них создавать пояса садов, парков и лесов</a:t>
            </a:r>
            <a:endParaRPr lang="ru-RU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u="sng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транспорт необходимо сделать экологически безопасным</a:t>
            </a:r>
            <a:endParaRPr lang="ru-RU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3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Температуру воздуха измеряют… </a:t>
            </a:r>
            <a:b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а)  барометром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б)  термометром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в) линейкой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в) градусником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dirty="0"/>
          </a:p>
        </p:txBody>
      </p:sp>
      <p:sp>
        <p:nvSpPr>
          <p:cNvPr id="3891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4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 барометром</a:t>
            </a:r>
          </a:p>
          <a:p>
            <a:pPr eaLnBrk="1" hangingPunct="1">
              <a:buFont typeface="Arial" charset="0"/>
              <a:buNone/>
            </a:pPr>
            <a:r>
              <a:rPr lang="ru-RU" sz="44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б)  </a:t>
            </a:r>
            <a:r>
              <a:rPr lang="ru-RU" sz="4400" b="1" i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термометром</a:t>
            </a:r>
            <a:endParaRPr lang="ru-RU" sz="4400" i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44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в) линейкой</a:t>
            </a:r>
          </a:p>
          <a:p>
            <a:pPr eaLnBrk="1" hangingPunct="1">
              <a:buFont typeface="Arial" charset="0"/>
              <a:buNone/>
            </a:pPr>
            <a:r>
              <a:rPr lang="ru-RU" sz="44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в) градусником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998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Какой из предметов сделан из того, что когда-то было живым?</a:t>
            </a:r>
            <a:b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43188"/>
            <a:ext cx="8229600" cy="3482975"/>
          </a:xfrm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i="1" u="sng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а) глиняная кружка,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б) стальной нож,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в) льняное платье,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г) кирпичный дом</a:t>
            </a:r>
            <a:endParaRPr lang="ru-RU" sz="4400" b="1" i="1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4400" b="1" i="1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4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dirty="0"/>
          </a:p>
        </p:txBody>
      </p:sp>
      <p:sp>
        <p:nvSpPr>
          <p:cNvPr id="40963" name="Содержимое 2"/>
          <p:cNvSpPr>
            <a:spLocks noGrp="1"/>
          </p:cNvSpPr>
          <p:nvPr>
            <p:ph idx="1"/>
          </p:nvPr>
        </p:nvSpPr>
        <p:spPr>
          <a:xfrm>
            <a:off x="457200" y="2071688"/>
            <a:ext cx="8229600" cy="405447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4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а) глиняная кружка,</a:t>
            </a:r>
          </a:p>
          <a:p>
            <a:pPr eaLnBrk="1" hangingPunct="1">
              <a:buFont typeface="Arial" charset="0"/>
              <a:buNone/>
            </a:pPr>
            <a:r>
              <a:rPr lang="ru-RU" sz="44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б) стальной нож,</a:t>
            </a:r>
          </a:p>
          <a:p>
            <a:pPr eaLnBrk="1" hangingPunct="1">
              <a:buFont typeface="Arial" charset="0"/>
              <a:buNone/>
            </a:pPr>
            <a:r>
              <a:rPr lang="ru-RU" sz="44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i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в) льняное платье, </a:t>
            </a:r>
          </a:p>
          <a:p>
            <a:pPr eaLnBrk="1" hangingPunct="1">
              <a:buFont typeface="Arial" charset="0"/>
              <a:buNone/>
            </a:pPr>
            <a:r>
              <a:rPr lang="ru-RU" sz="44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г) кирпичный дом</a:t>
            </a:r>
            <a:endParaRPr lang="ru-RU" sz="4400" i="1" u="sng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44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4400" i="1" u="sng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sz="440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785813"/>
            <a:ext cx="8715375" cy="10715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растения получают из почвы </a:t>
            </a:r>
            <a:b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2571750"/>
            <a:ext cx="8229600" cy="381158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перегной, песок, глину       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б) воздух, воду, соли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в) остатки растений и животных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4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97175"/>
          </a:xfrm>
        </p:spPr>
        <p:txBody>
          <a:bodyPr/>
          <a:lstStyle/>
          <a:p>
            <a:pPr eaLnBrk="1" hangingPunct="1"/>
            <a:r>
              <a:rPr lang="ru-RU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Какое место надо выбрать для костра, чтобы не навредить природе?</a:t>
            </a:r>
            <a:r>
              <a:rPr lang="ru-RU" b="1" i="1" u="sng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u="sng" smtClean="0">
                <a:latin typeface="Times New Roman" pitchFamily="18" charset="0"/>
                <a:cs typeface="Times New Roman" pitchFamily="18" charset="0"/>
              </a:rPr>
            </a:br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86063"/>
            <a:ext cx="8229600" cy="3340100"/>
          </a:xfrm>
        </p:spPr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а) открытую поляну,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б) берег реки,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в) одиноко стоящее дерево,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г) хвойный молодняк,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берёзовую рощу</a:t>
            </a:r>
            <a:endParaRPr lang="ru-RU" sz="4400" b="1" i="1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4400" b="1" i="1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а) открытую поляну,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б) берег реки</a:t>
            </a:r>
            <a:r>
              <a:rPr lang="ru-RU" sz="4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в) одиноко стоящее дерево,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г) хвойный молодняк,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4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берёзовую рощу</a:t>
            </a:r>
            <a:endParaRPr lang="ru-RU" sz="4400" i="1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4400" i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256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Какая сторона горизонта находится слева от полуденной тени?</a:t>
            </a:r>
            <a:b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4035" name="Содержимое 2"/>
          <p:cNvSpPr>
            <a:spLocks noGrp="1"/>
          </p:cNvSpPr>
          <p:nvPr>
            <p:ph idx="1"/>
          </p:nvPr>
        </p:nvSpPr>
        <p:spPr>
          <a:xfrm>
            <a:off x="457200" y="2571750"/>
            <a:ext cx="8229600" cy="355441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ru-RU" b="1" i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48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а) восток         б) запад  </a:t>
            </a:r>
          </a:p>
          <a:p>
            <a:pPr eaLnBrk="1" hangingPunct="1">
              <a:buFont typeface="Arial" charset="0"/>
              <a:buNone/>
            </a:pPr>
            <a:r>
              <a:rPr lang="ru-RU" sz="48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в) север          г) юг</a:t>
            </a:r>
          </a:p>
          <a:p>
            <a:pPr eaLnBrk="1" hangingPunct="1">
              <a:buFont typeface="Arial" charset="0"/>
              <a:buNone/>
            </a:pPr>
            <a:r>
              <a:rPr lang="ru-RU" sz="48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4800" b="1" i="1" u="sng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b="1" i="1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dirty="0"/>
          </a:p>
        </p:txBody>
      </p:sp>
      <p:sp>
        <p:nvSpPr>
          <p:cNvPr id="45059" name="Содержимое 2"/>
          <p:cNvSpPr>
            <a:spLocks noGrp="1"/>
          </p:cNvSpPr>
          <p:nvPr>
            <p:ph idx="1"/>
          </p:nvPr>
        </p:nvSpPr>
        <p:spPr>
          <a:xfrm>
            <a:off x="500063" y="1857375"/>
            <a:ext cx="8229600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8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а</a:t>
            </a:r>
            <a:r>
              <a:rPr lang="ru-RU" sz="48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восток         </a:t>
            </a:r>
            <a:r>
              <a:rPr lang="ru-RU" sz="4800" i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4800" b="1" i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запад</a:t>
            </a:r>
            <a:r>
              <a:rPr lang="ru-RU" sz="48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eaLnBrk="1" hangingPunct="1">
              <a:buFont typeface="Arial" charset="0"/>
              <a:buNone/>
            </a:pPr>
            <a:r>
              <a:rPr lang="ru-RU" sz="48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в) север          г) юг</a:t>
            </a:r>
          </a:p>
          <a:p>
            <a:pPr eaLnBrk="1" hangingPunct="1">
              <a:buFont typeface="Arial" charset="0"/>
              <a:buNone/>
            </a:pPr>
            <a:r>
              <a:rPr lang="ru-RU" sz="48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4800" i="1" u="sng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11425"/>
          </a:xfrm>
        </p:spPr>
        <p:txBody>
          <a:bodyPr/>
          <a:lstStyle/>
          <a:p>
            <a:pPr eaLnBrk="1" hangingPunct="1"/>
            <a:r>
              <a:rPr lang="ru-RU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Частью какого океана является Балтийское море?</a:t>
            </a:r>
            <a:br>
              <a:rPr lang="ru-RU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mtClean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14625"/>
            <a:ext cx="8229600" cy="3411538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а)  Северного Ледовитого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б) Атлантического 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в) Индийского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dirty="0"/>
          </a:p>
        </p:txBody>
      </p:sp>
      <p:sp>
        <p:nvSpPr>
          <p:cNvPr id="47107" name="Содержимое 2"/>
          <p:cNvSpPr>
            <a:spLocks noGrp="1"/>
          </p:cNvSpPr>
          <p:nvPr>
            <p:ph idx="1"/>
          </p:nvPr>
        </p:nvSpPr>
        <p:spPr>
          <a:xfrm>
            <a:off x="457200" y="2786063"/>
            <a:ext cx="8229600" cy="33401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8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а)  Северного Ледовитого          б) </a:t>
            </a:r>
            <a:r>
              <a:rPr lang="ru-RU" sz="4800" b="1" i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Атлантического     </a:t>
            </a:r>
            <a:r>
              <a:rPr lang="ru-RU" sz="48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eaLnBrk="1" hangingPunct="1">
              <a:buFont typeface="Arial" charset="0"/>
              <a:buNone/>
            </a:pPr>
            <a:r>
              <a:rPr lang="ru-RU" sz="48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в) Индийского</a:t>
            </a:r>
          </a:p>
          <a:p>
            <a:pPr eaLnBrk="1" hangingPunct="1">
              <a:buFont typeface="Arial" charset="0"/>
              <a:buNone/>
            </a:pPr>
            <a:r>
              <a:rPr lang="ru-RU" sz="48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1" hangingPunct="1"/>
            <a:endParaRPr lang="ru-RU" sz="4800" i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71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Что человек использует в качестве строительного материала?</a:t>
            </a:r>
            <a:b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00313"/>
            <a:ext cx="8229600" cy="3625850"/>
          </a:xfrm>
        </p:spPr>
        <p:txBody>
          <a:bodyPr rtlCol="0">
            <a:normAutofit fontScale="3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1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а) лён, хлопок,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11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б) подорожник, пустырник,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11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в) ель, камыш,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11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г) картофель, морковь</a:t>
            </a:r>
            <a:endParaRPr lang="ru-RU" sz="11100" b="1" i="1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11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11100" b="1" i="1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93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93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dirty="0"/>
          </a:p>
        </p:txBody>
      </p:sp>
      <p:sp>
        <p:nvSpPr>
          <p:cNvPr id="4915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4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а) лён, хлопок, </a:t>
            </a:r>
          </a:p>
          <a:p>
            <a:pPr eaLnBrk="1" hangingPunct="1">
              <a:buFont typeface="Arial" charset="0"/>
              <a:buNone/>
            </a:pPr>
            <a:r>
              <a:rPr lang="ru-RU" sz="44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б) подорожник, пустырник,</a:t>
            </a:r>
          </a:p>
          <a:p>
            <a:pPr eaLnBrk="1" hangingPunct="1">
              <a:buFont typeface="Arial" charset="0"/>
              <a:buNone/>
            </a:pPr>
            <a:r>
              <a:rPr lang="ru-RU" sz="44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i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в) ель, камыш,</a:t>
            </a:r>
            <a:r>
              <a:rPr lang="ru-RU" sz="44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buFont typeface="Arial" charset="0"/>
              <a:buNone/>
            </a:pPr>
            <a:r>
              <a:rPr lang="ru-RU" sz="44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г) картофель, морковь</a:t>
            </a:r>
            <a:endParaRPr lang="ru-RU" sz="4400" i="1" u="sng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sz="4400" i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Если вы решили набрать маслят, то в какой лес пойдёте?</a:t>
            </a:r>
            <a:b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0179" name="Содержимое 2"/>
          <p:cNvSpPr>
            <a:spLocks noGrp="1"/>
          </p:cNvSpPr>
          <p:nvPr>
            <p:ph idx="1"/>
          </p:nvPr>
        </p:nvSpPr>
        <p:spPr>
          <a:xfrm>
            <a:off x="457200" y="2214563"/>
            <a:ext cx="8229600" cy="39116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ru-RU" b="1" i="1" u="sng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4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а) в смешанный, где растут берёза, осина, ель      </a:t>
            </a:r>
          </a:p>
          <a:p>
            <a:pPr eaLnBrk="1" hangingPunct="1">
              <a:buFont typeface="Arial" charset="0"/>
              <a:buNone/>
            </a:pPr>
            <a:r>
              <a:rPr lang="ru-RU" sz="4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б) в еловый     </a:t>
            </a:r>
          </a:p>
          <a:p>
            <a:pPr eaLnBrk="1" hangingPunct="1">
              <a:buFont typeface="Arial" charset="0"/>
              <a:buNone/>
            </a:pPr>
            <a:r>
              <a:rPr lang="ru-RU" sz="4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в) в сосновый</a:t>
            </a:r>
            <a:r>
              <a:rPr lang="ru-RU" sz="4400" b="1" i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endParaRPr lang="ru-RU" sz="4400" b="1" i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dirty="0"/>
          </a:p>
        </p:txBody>
      </p:sp>
      <p:sp>
        <p:nvSpPr>
          <p:cNvPr id="51203" name="Содержимое 2"/>
          <p:cNvSpPr>
            <a:spLocks noGrp="1"/>
          </p:cNvSpPr>
          <p:nvPr>
            <p:ph idx="1"/>
          </p:nvPr>
        </p:nvSpPr>
        <p:spPr>
          <a:xfrm>
            <a:off x="642938" y="1928813"/>
            <a:ext cx="8229600" cy="4525962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4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а) в смешанный, где растут берёза, осина, ель   </a:t>
            </a:r>
          </a:p>
          <a:p>
            <a:pPr eaLnBrk="1" hangingPunct="1">
              <a:buFont typeface="Arial" charset="0"/>
              <a:buNone/>
            </a:pPr>
            <a:r>
              <a:rPr lang="ru-RU" sz="44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б) в еловый     </a:t>
            </a:r>
          </a:p>
          <a:p>
            <a:pPr eaLnBrk="1" hangingPunct="1">
              <a:buFont typeface="Arial" charset="0"/>
              <a:buNone/>
            </a:pPr>
            <a:r>
              <a:rPr lang="ru-RU" sz="44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400" b="1" i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в) в сосновый          </a:t>
            </a:r>
            <a:endParaRPr lang="ru-RU" sz="4400" i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sz="4400" i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dirty="0"/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4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а) перегной, песок, глину          </a:t>
            </a:r>
          </a:p>
          <a:p>
            <a:pPr eaLnBrk="1" hangingPunct="1">
              <a:buFont typeface="Arial" charset="0"/>
              <a:buNone/>
            </a:pPr>
            <a:r>
              <a:rPr lang="ru-RU" sz="4400" b="1" i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б) воздух, воду, соли</a:t>
            </a:r>
            <a:endParaRPr lang="ru-RU" sz="4400" i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44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в) остатки растений и животных</a:t>
            </a:r>
          </a:p>
          <a:p>
            <a:pPr eaLnBrk="1" hangingPunct="1">
              <a:buFont typeface="Arial" charset="0"/>
              <a:buNone/>
            </a:pPr>
            <a:r>
              <a:rPr lang="ru-RU" sz="44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1" hangingPunct="1"/>
            <a:endParaRPr lang="ru-RU" sz="440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38"/>
            <a:ext cx="8229600" cy="12144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Какого цвета страницы имеет Красная книга? Соедините линиями ответы.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 rtlCol="0">
            <a:normAutofit fontScale="850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Красные              численность которых восстановлена;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Белые                                   исчезнувшие виды;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Серые                                   печатаются редкие виды;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Зелёные                                сокращающиеся виды;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Жёлтые      все виды растений, встречающиеся в природе;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Синие              неопределённые, о состоянии этих видов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нет чётких сведений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Красные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исчезнувшие виды,</a:t>
            </a:r>
            <a:r>
              <a:rPr lang="ru-RU" sz="3600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белые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печатаются редкие виды,</a:t>
            </a:r>
            <a:r>
              <a:rPr lang="ru-RU" sz="3600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жёлтые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сокращающиеся виды, </a:t>
            </a:r>
            <a:r>
              <a:rPr lang="ru-RU" sz="3600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серые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неопределённые, о состоянии этих видов нет чётких сведений, </a:t>
            </a:r>
            <a:r>
              <a:rPr lang="ru-RU" sz="3600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зелёные 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виды, численность которых восстановлена (синих страниц в книге не существует)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500"/>
            <a:ext cx="8229600" cy="10001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 нужно охранять воздух от загрязнения?</a:t>
            </a:r>
            <a:b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а)  фабрики и заводы   должны иметь уловители пыли и вредных веществ 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б)  остановить все    фабрики и заводы,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прекратить заготовку древесины                      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в) запретить пользоваться автотранспортом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г) в городах и вокруг них создавать пояса садов, парков и лесов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транспорт необходимо сделать экологически безопасным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b="1" i="1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dirty="0"/>
          </a:p>
        </p:txBody>
      </p:sp>
      <p:sp>
        <p:nvSpPr>
          <p:cNvPr id="55299" name="Содержимое 2"/>
          <p:cNvSpPr>
            <a:spLocks noGrp="1"/>
          </p:cNvSpPr>
          <p:nvPr>
            <p:ph idx="1"/>
          </p:nvPr>
        </p:nvSpPr>
        <p:spPr>
          <a:xfrm>
            <a:off x="457200" y="1357313"/>
            <a:ext cx="8229600" cy="476885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а)  </a:t>
            </a:r>
            <a:r>
              <a:rPr lang="ru-RU" b="1" i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фабрики и заводы   должны иметь уловители пыли и вредных веществ</a:t>
            </a:r>
            <a:r>
              <a:rPr lang="ru-RU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eaLnBrk="1" hangingPunct="1">
              <a:buFont typeface="Arial" charset="0"/>
              <a:buNone/>
            </a:pPr>
            <a:r>
              <a:rPr lang="ru-RU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б)  остановить все    фабрики и заводы, прекратить заготовку древесины                          в) запретить пользоваться автотранспортом   </a:t>
            </a:r>
          </a:p>
          <a:p>
            <a:pPr eaLnBrk="1" hangingPunct="1">
              <a:buFont typeface="Arial" charset="0"/>
              <a:buNone/>
            </a:pPr>
            <a:r>
              <a:rPr lang="ru-RU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b="1" i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в городах и вокруг них создавать пояса садов, парков и лесов</a:t>
            </a:r>
            <a:endParaRPr lang="ru-RU" i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b="1" i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д) транспорт необходимо сделать экологически безопасным</a:t>
            </a:r>
            <a:endParaRPr lang="ru-RU" i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i="1" u="sng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" y="500063"/>
            <a:ext cx="8229600" cy="13684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Каково происхождение торфа и каменного угля?</a:t>
            </a:r>
            <a:b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6323" name="Содержимое 2"/>
          <p:cNvSpPr>
            <a:spLocks noGrp="1"/>
          </p:cNvSpPr>
          <p:nvPr>
            <p:ph idx="1"/>
          </p:nvPr>
        </p:nvSpPr>
        <p:spPr>
          <a:xfrm>
            <a:off x="457200" y="2143125"/>
            <a:ext cx="8229600" cy="3983038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36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а) горная порода         </a:t>
            </a:r>
          </a:p>
          <a:p>
            <a:pPr eaLnBrk="1" hangingPunct="1">
              <a:buFont typeface="Arial" charset="0"/>
              <a:buNone/>
            </a:pPr>
            <a:r>
              <a:rPr lang="ru-RU" sz="40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б) залежи древних останков растений                        </a:t>
            </a:r>
          </a:p>
          <a:p>
            <a:pPr eaLnBrk="1" hangingPunct="1">
              <a:buFont typeface="Arial" charset="0"/>
              <a:buNone/>
            </a:pPr>
            <a:r>
              <a:rPr lang="ru-RU" sz="40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в) минеральное вещество</a:t>
            </a:r>
          </a:p>
          <a:p>
            <a:pPr eaLnBrk="1" hangingPunct="1"/>
            <a:endParaRPr lang="ru-RU" sz="3600" b="1" i="1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dirty="0"/>
          </a:p>
        </p:txBody>
      </p:sp>
      <p:sp>
        <p:nvSpPr>
          <p:cNvPr id="57347" name="Содержимое 2"/>
          <p:cNvSpPr>
            <a:spLocks noGrp="1"/>
          </p:cNvSpPr>
          <p:nvPr>
            <p:ph idx="1"/>
          </p:nvPr>
        </p:nvSpPr>
        <p:spPr>
          <a:xfrm>
            <a:off x="457200" y="2214563"/>
            <a:ext cx="8229600" cy="39116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4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а) горная порода           </a:t>
            </a:r>
          </a:p>
          <a:p>
            <a:pPr eaLnBrk="1" hangingPunct="1">
              <a:buFont typeface="Arial" charset="0"/>
              <a:buNone/>
            </a:pPr>
            <a:r>
              <a:rPr lang="ru-RU" sz="4400" b="1" i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б) залежи древних останков растений</a:t>
            </a:r>
            <a:r>
              <a:rPr lang="ru-RU" sz="44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</a:p>
          <a:p>
            <a:pPr eaLnBrk="1" hangingPunct="1">
              <a:buFont typeface="Arial" charset="0"/>
              <a:buNone/>
            </a:pPr>
            <a:r>
              <a:rPr lang="ru-RU" sz="44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в) минеральное вещество</a:t>
            </a:r>
          </a:p>
          <a:p>
            <a:pPr eaLnBrk="1" hangingPunct="1">
              <a:buFont typeface="Arial" charset="0"/>
              <a:buNone/>
            </a:pPr>
            <a:r>
              <a:rPr lang="ru-RU" sz="44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Почему куры перед дождём перебирают перья?</a:t>
            </a:r>
            <a:b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а) предчувствуя дождь, куры смазывают перья жиром из копчиковой железы, чтобы предохранить их от намокания,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б) боятся молнии и грома, прячутся в перьях,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в) распрямляют их, расчёсывают перед водными процедурами.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46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а) предчувствуя дождь, куры смазывают перья жиром из копчиковой железы, чтобы предохранить их от намокания,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б) боятся молнии и грома, прячутся в перьях,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в) распрямляют их, расчёсывают перед водными процедурами.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36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63"/>
            <a:ext cx="8229600" cy="12858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Почему кошки всё время умываются, а собаки – нет?</a:t>
            </a:r>
            <a:b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а) Так кошки избавляются от собственного запаха. Ведь для охоты очень важно оставаться незамеченной. (Кошка подкрадывается к своей добыче). Собаки же берут добычу гоном, поэтому им не надо умываться.</a:t>
            </a:r>
            <a:endParaRPr lang="ru-RU" b="1" i="1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б) Большинство кошек живёт в квартире человека, а собаки – на улице.</a:t>
            </a:r>
            <a:endParaRPr lang="ru-RU" b="1" i="1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в) Кошки более чистоплотные животные в отличии от собак.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u="sng" dirty="0" smtClean="0">
                <a:solidFill>
                  <a:srgbClr val="002060"/>
                </a:solidFill>
              </a:rPr>
              <a:t>а</a:t>
            </a:r>
            <a:r>
              <a:rPr lang="ru-RU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Так кошки избавляются от собственного запаха. Ведь для охоты очень важно оставаться незамеченной. (Кошка подкрадывается к своей добыче). Собаки же берут добычу гоном, поэтому им не надо умываться.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б) Большинство кошек живёт в квартире человека, а собаки – на улице.</a:t>
            </a:r>
            <a:endParaRPr lang="ru-RU" b="1" i="1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в) Кошки более чистоплотные животные в отличии от собак.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85813"/>
            <a:ext cx="8229600" cy="6318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Что нужно сделать человеку, попавшему в снежную лавину?</a:t>
            </a:r>
            <a:b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а) закрыть нос и рот от снега    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б) не бросать лыжи, палки, рюкзаки,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в) не цепляться за неподвижные предметы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62467" name="Содержимое 2"/>
          <p:cNvSpPr>
            <a:spLocks noGrp="1"/>
          </p:cNvSpPr>
          <p:nvPr>
            <p:ph idx="1"/>
          </p:nvPr>
        </p:nvSpPr>
        <p:spPr>
          <a:xfrm>
            <a:off x="457200" y="928688"/>
            <a:ext cx="8229600" cy="519747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В природе «всё связано со всем» невидимыми ниточками. Составь из указанных объектов 2 цепочки.</a:t>
            </a:r>
          </a:p>
          <a:p>
            <a:pPr eaLnBrk="1" hangingPunct="1">
              <a:buFont typeface="Arial" charset="0"/>
              <a:buNone/>
            </a:pPr>
            <a:r>
              <a:rPr lang="ru-RU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Ёж                        Короед           Опавшие листья</a:t>
            </a:r>
          </a:p>
          <a:p>
            <a:pPr eaLnBrk="1" hangingPunct="1">
              <a:buFont typeface="Arial" charset="0"/>
              <a:buNone/>
            </a:pPr>
            <a:r>
              <a:rPr lang="ru-RU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Ель                      Дятел              Дождевой червь</a:t>
            </a:r>
          </a:p>
          <a:p>
            <a:pPr eaLnBrk="1" hangingPunct="1">
              <a:buFont typeface="Arial" charset="0"/>
              <a:buNone/>
            </a:pPr>
            <a:r>
              <a:rPr lang="ru-RU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dirty="0"/>
          </a:p>
        </p:txBody>
      </p:sp>
      <p:sp>
        <p:nvSpPr>
          <p:cNvPr id="6349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/>
              <a:t> </a:t>
            </a:r>
            <a:r>
              <a:rPr lang="ru-RU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Ёж            Дождевой червь         Опавшие листья</a:t>
            </a:r>
          </a:p>
          <a:p>
            <a:pPr eaLnBrk="1" hangingPunct="1">
              <a:buFont typeface="Arial" charset="0"/>
              <a:buNone/>
            </a:pPr>
            <a:r>
              <a:rPr lang="ru-RU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ru-RU" b="1" i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Ель</a:t>
            </a:r>
            <a:r>
              <a:rPr lang="ru-RU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b="1" i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Короед</a:t>
            </a:r>
            <a:r>
              <a:rPr lang="ru-RU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b="1" i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Дятел</a:t>
            </a:r>
            <a:r>
              <a:rPr lang="ru-RU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</a:p>
          <a:p>
            <a:pPr eaLnBrk="1" hangingPunct="1">
              <a:buFont typeface="Arial" charset="0"/>
              <a:buNone/>
            </a:pPr>
            <a:r>
              <a:rPr lang="ru-RU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86848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Что растения получают из почвы ?</a:t>
            </a:r>
            <a:b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а) перегной, песок, глину       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б) воздух, воду, соли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в) остатки растений и животных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4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dirty="0"/>
          </a:p>
        </p:txBody>
      </p:sp>
      <p:sp>
        <p:nvSpPr>
          <p:cNvPr id="6553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8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перегной, песок, глину          </a:t>
            </a:r>
          </a:p>
          <a:p>
            <a:pPr eaLnBrk="1" hangingPunct="1">
              <a:buFont typeface="Arial" charset="0"/>
              <a:buNone/>
            </a:pPr>
            <a:r>
              <a:rPr lang="ru-RU" sz="4800" b="1" i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б) воздух, воду, соли</a:t>
            </a:r>
            <a:endParaRPr lang="ru-RU" sz="4800" i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48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в) остатки растений и животных</a:t>
            </a:r>
          </a:p>
          <a:p>
            <a:pPr eaLnBrk="1" hangingPunct="1"/>
            <a:endParaRPr lang="ru-RU" sz="4800" i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300"/>
          </a:xfrm>
        </p:spPr>
        <p:txBody>
          <a:bodyPr/>
          <a:lstStyle/>
          <a:p>
            <a:pPr eaLnBrk="1" hangingPunct="1"/>
            <a:r>
              <a:rPr lang="ru-RU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Выберите правильный ответ и перечислите спутники</a:t>
            </a:r>
            <a:r>
              <a:rPr lang="ru-RU" smtClean="0">
                <a:solidFill>
                  <a:srgbClr val="C00000"/>
                </a:solidFill>
              </a:rPr>
              <a:t>.</a:t>
            </a:r>
          </a:p>
        </p:txBody>
      </p:sp>
      <p:sp>
        <p:nvSpPr>
          <p:cNvPr id="66563" name="Содержимое 2"/>
          <p:cNvSpPr>
            <a:spLocks noGrp="1"/>
          </p:cNvSpPr>
          <p:nvPr>
            <p:ph idx="1"/>
          </p:nvPr>
        </p:nvSpPr>
        <p:spPr>
          <a:xfrm>
            <a:off x="457200" y="2214563"/>
            <a:ext cx="8229600" cy="39116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8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Земли:  а) 1 спутник, </a:t>
            </a:r>
          </a:p>
          <a:p>
            <a:pPr eaLnBrk="1" hangingPunct="1">
              <a:buFont typeface="Arial" charset="0"/>
              <a:buNone/>
            </a:pPr>
            <a:r>
              <a:rPr lang="ru-RU" sz="48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б) 2 спутника, </a:t>
            </a:r>
          </a:p>
          <a:p>
            <a:pPr eaLnBrk="1" hangingPunct="1">
              <a:buFont typeface="Arial" charset="0"/>
              <a:buNone/>
            </a:pPr>
            <a:r>
              <a:rPr lang="ru-RU" sz="48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в) 3 спутника, </a:t>
            </a:r>
          </a:p>
          <a:p>
            <a:pPr eaLnBrk="1" hangingPunct="1">
              <a:buFont typeface="Arial" charset="0"/>
              <a:buNone/>
            </a:pPr>
            <a:r>
              <a:rPr lang="ru-RU" sz="48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г) 4 спутника. </a:t>
            </a:r>
            <a:endParaRPr lang="ru-RU" sz="480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dirty="0"/>
          </a:p>
        </p:txBody>
      </p:sp>
      <p:sp>
        <p:nvSpPr>
          <p:cNvPr id="6758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800" b="1" i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а) 1 спутник - Луна,</a:t>
            </a:r>
            <a:r>
              <a:rPr lang="ru-RU" sz="48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buFont typeface="Arial" charset="0"/>
              <a:buNone/>
            </a:pPr>
            <a:r>
              <a:rPr lang="ru-RU" sz="48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б) 2 спутника,</a:t>
            </a:r>
          </a:p>
          <a:p>
            <a:pPr eaLnBrk="1" hangingPunct="1">
              <a:buFont typeface="Arial" charset="0"/>
              <a:buNone/>
            </a:pPr>
            <a:r>
              <a:rPr lang="ru-RU" sz="48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в) 3 спутника, </a:t>
            </a:r>
          </a:p>
          <a:p>
            <a:pPr eaLnBrk="1" hangingPunct="1">
              <a:buFont typeface="Arial" charset="0"/>
              <a:buNone/>
            </a:pPr>
            <a:r>
              <a:rPr lang="ru-RU" sz="48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г) 4 спутника.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511550"/>
          </a:xfrm>
        </p:spPr>
        <p:txBody>
          <a:bodyPr/>
          <a:lstStyle/>
          <a:p>
            <a:pPr eaLnBrk="1" hangingPunct="1"/>
            <a:r>
              <a:rPr lang="ru-RU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Из древесины этого дерева получают искусственный шёлк, вискозу, бездымный порох, целлюлоид, скрипки, рояли  и бумагу</a:t>
            </a:r>
            <a:endParaRPr lang="ru-RU" smtClean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14625"/>
            <a:ext cx="8229600" cy="3411538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а) берёза         б) осина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в) липа          г) ель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4000" b="1" i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dirty="0"/>
          </a:p>
        </p:txBody>
      </p:sp>
      <p:sp>
        <p:nvSpPr>
          <p:cNvPr id="6963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8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а) берёза        </a:t>
            </a:r>
            <a:r>
              <a:rPr lang="ru-RU" sz="48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б) осина</a:t>
            </a:r>
            <a:r>
              <a:rPr lang="ru-RU" sz="48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eaLnBrk="1" hangingPunct="1">
              <a:buFont typeface="Arial" charset="0"/>
              <a:buNone/>
            </a:pPr>
            <a:r>
              <a:rPr lang="ru-RU" sz="48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48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в) липа          </a:t>
            </a:r>
            <a:r>
              <a:rPr lang="ru-RU" sz="4800" b="1" i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г) ель</a:t>
            </a:r>
            <a:endParaRPr lang="ru-RU" sz="4800" i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4800" i="1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1" hangingPunct="1">
              <a:buFont typeface="Arial" charset="0"/>
              <a:buNone/>
            </a:pPr>
            <a:r>
              <a:rPr lang="ru-RU" sz="480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Какие части растений использовал человек при приготовлении борща?</a:t>
            </a:r>
            <a:r>
              <a:rPr lang="ru-RU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14563"/>
            <a:ext cx="8229600" cy="391160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Состав блюда: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Капуста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Укроп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Картофель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Свёкла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Помидор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Петрушка </a:t>
            </a:r>
            <a:endParaRPr lang="ru-RU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dirty="0"/>
          </a:p>
        </p:txBody>
      </p:sp>
      <p:sp>
        <p:nvSpPr>
          <p:cNvPr id="7168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Капуста</a:t>
            </a:r>
          </a:p>
          <a:p>
            <a:pPr eaLnBrk="1" hangingPunct="1">
              <a:buFont typeface="Arial" charset="0"/>
              <a:buNone/>
            </a:pPr>
            <a:r>
              <a:rPr lang="ru-RU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Укроп</a:t>
            </a:r>
          </a:p>
          <a:p>
            <a:pPr eaLnBrk="1" hangingPunct="1">
              <a:buFont typeface="Arial" charset="0"/>
              <a:buNone/>
            </a:pPr>
            <a:r>
              <a:rPr lang="ru-RU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Картофель</a:t>
            </a:r>
          </a:p>
          <a:p>
            <a:pPr eaLnBrk="1" hangingPunct="1">
              <a:buFont typeface="Arial" charset="0"/>
              <a:buNone/>
            </a:pPr>
            <a:r>
              <a:rPr lang="ru-RU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Свёкла</a:t>
            </a:r>
          </a:p>
          <a:p>
            <a:pPr eaLnBrk="1" hangingPunct="1">
              <a:buFont typeface="Arial" charset="0"/>
              <a:buNone/>
            </a:pPr>
            <a:r>
              <a:rPr lang="ru-RU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Помидор</a:t>
            </a:r>
          </a:p>
          <a:p>
            <a:pPr eaLnBrk="1" hangingPunct="1">
              <a:buFont typeface="Arial" charset="0"/>
              <a:buNone/>
            </a:pPr>
            <a:r>
              <a:rPr lang="ru-RU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Петрушка </a:t>
            </a:r>
          </a:p>
          <a:p>
            <a:pPr eaLnBrk="1" hangingPunct="1">
              <a:buFont typeface="Arial" charset="0"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14563"/>
            <a:ext cx="8229600" cy="3911600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а</a:t>
            </a:r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4400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закрыть нос и рот от снега</a:t>
            </a:r>
            <a:r>
              <a:rPr lang="ru-RU" sz="4400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б) не бросать лыжи, палки, рюкзаки,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в) не цепляться за неподвижные предметы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7270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44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Какая самая маленькая птица хвойных лесов нашей страны?     </a:t>
            </a:r>
          </a:p>
          <a:p>
            <a:pPr algn="ctr" eaLnBrk="1" hangingPunct="1"/>
            <a:endParaRPr lang="ru-RU" sz="4400" b="1" i="1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73731" name="Содержимое 2"/>
          <p:cNvSpPr>
            <a:spLocks noGrp="1"/>
          </p:cNvSpPr>
          <p:nvPr>
            <p:ph idx="1"/>
          </p:nvPr>
        </p:nvSpPr>
        <p:spPr>
          <a:xfrm>
            <a:off x="457200" y="2214563"/>
            <a:ext cx="8229600" cy="3911600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6000" b="1" i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Королёк</a:t>
            </a:r>
            <a:endParaRPr lang="ru-RU" sz="6000" i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0800000" flipV="1">
            <a:off x="1500188" y="769938"/>
            <a:ext cx="628650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sz="3600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7475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44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 в древности называли медведя 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38" y="500063"/>
            <a:ext cx="68580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dirty="0"/>
          </a:p>
        </p:txBody>
      </p:sp>
      <p:sp>
        <p:nvSpPr>
          <p:cNvPr id="7577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6000" b="1" i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Орктос</a:t>
            </a:r>
            <a:endParaRPr lang="ru-RU" sz="6000" i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endParaRPr lang="ru-RU" sz="6000" i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7680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48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Танец, названный в честь лисы.</a:t>
            </a:r>
          </a:p>
          <a:p>
            <a:pPr eaLnBrk="1" hangingPunct="1"/>
            <a:endParaRPr lang="ru-RU" b="1" i="1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dirty="0"/>
          </a:p>
        </p:txBody>
      </p:sp>
      <p:sp>
        <p:nvSpPr>
          <p:cNvPr id="7782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4800" b="1" i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Фокстрот – «лисий шаг»</a:t>
            </a:r>
            <a:endParaRPr lang="ru-RU" sz="4800" i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i="1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7885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48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Сколько глаз у пчелы? </a:t>
            </a:r>
          </a:p>
          <a:p>
            <a:pPr algn="ctr" eaLnBrk="1" hangingPunct="1"/>
            <a:endParaRPr lang="ru-RU" sz="4800" b="1" i="1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dirty="0"/>
          </a:p>
        </p:txBody>
      </p:sp>
      <p:sp>
        <p:nvSpPr>
          <p:cNvPr id="7987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endParaRPr lang="ru-RU" b="1" i="1" u="sng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endParaRPr lang="ru-RU" b="1" i="1" u="sng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Arial" charset="0"/>
              <a:buNone/>
            </a:pPr>
            <a:r>
              <a:rPr lang="ru-RU" sz="5400" b="1" i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Пять</a:t>
            </a:r>
            <a:endParaRPr lang="ru-RU" sz="5400" i="1" u="sng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8089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44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Запишите через запятую моря Северного Ледовитого океана.</a:t>
            </a:r>
          </a:p>
          <a:p>
            <a:pPr algn="ctr" eaLnBrk="1" hangingPunct="1"/>
            <a:endParaRPr lang="ru-RU" sz="440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dirty="0"/>
          </a:p>
        </p:txBody>
      </p:sp>
      <p:sp>
        <p:nvSpPr>
          <p:cNvPr id="81923" name="Содержимое 2"/>
          <p:cNvSpPr>
            <a:spLocks noGrp="1"/>
          </p:cNvSpPr>
          <p:nvPr>
            <p:ph idx="1"/>
          </p:nvPr>
        </p:nvSpPr>
        <p:spPr>
          <a:xfrm>
            <a:off x="457200" y="1928813"/>
            <a:ext cx="8229600" cy="4197350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4000" b="1" i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Берингово море, Баренцево, Карское, Норвежское, Лаптевых, Восточно-Сибирское, Чукотское, Бофорта</a:t>
            </a:r>
            <a:endParaRPr lang="ru-RU" sz="4000" i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endParaRPr lang="ru-RU" sz="4000" i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71563"/>
            <a:ext cx="8229600" cy="3460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 счёт чего зимой могут лопнуть водопроводные трубы?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14563"/>
            <a:ext cx="8229600" cy="3911600"/>
          </a:xfrm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3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а) вода, превращаясь в лёд, расширяется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3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б) вода, превращаясь в лёд, сжимается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3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в) повреждение водопроводных труб с наличием в них воды не связано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3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Заголовок 1"/>
          <p:cNvSpPr>
            <a:spLocks noGrp="1"/>
          </p:cNvSpPr>
          <p:nvPr>
            <p:ph type="title"/>
          </p:nvPr>
        </p:nvSpPr>
        <p:spPr>
          <a:xfrm>
            <a:off x="357188" y="274638"/>
            <a:ext cx="8329612" cy="2011362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82947" name="Содержимое 2"/>
          <p:cNvSpPr>
            <a:spLocks noGrp="1"/>
          </p:cNvSpPr>
          <p:nvPr>
            <p:ph idx="1"/>
          </p:nvPr>
        </p:nvSpPr>
        <p:spPr>
          <a:xfrm>
            <a:off x="428625" y="1857375"/>
            <a:ext cx="8229600" cy="4000500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48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Какие рыбы носят названия инструментов</a:t>
            </a:r>
            <a:endParaRPr lang="ru-RU" sz="4800" i="1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endParaRPr lang="ru-RU" sz="4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dirty="0"/>
          </a:p>
        </p:txBody>
      </p:sp>
      <p:sp>
        <p:nvSpPr>
          <p:cNvPr id="83971" name="Содержимое 2"/>
          <p:cNvSpPr>
            <a:spLocks noGrp="1"/>
          </p:cNvSpPr>
          <p:nvPr>
            <p:ph idx="1"/>
          </p:nvPr>
        </p:nvSpPr>
        <p:spPr>
          <a:xfrm>
            <a:off x="457200" y="2857500"/>
            <a:ext cx="8229600" cy="3268663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4800" b="1" i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Рыба-пила</a:t>
            </a:r>
            <a:r>
              <a:rPr lang="ru-RU" sz="48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800" b="1" i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рыба-игла, рыба-молот</a:t>
            </a:r>
            <a:endParaRPr lang="ru-RU" sz="4800" i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i="1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8499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44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Какие рыбы после нереста погибают?</a:t>
            </a:r>
          </a:p>
          <a:p>
            <a:pPr algn="ctr" eaLnBrk="1" hangingPunct="1"/>
            <a:endParaRPr lang="ru-RU" sz="4400" b="1" i="1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dirty="0"/>
          </a:p>
        </p:txBody>
      </p:sp>
      <p:sp>
        <p:nvSpPr>
          <p:cNvPr id="8601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endParaRPr lang="ru-RU" sz="4000" b="1" i="1" u="sng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Arial" charset="0"/>
              <a:buNone/>
            </a:pPr>
            <a:r>
              <a:rPr lang="ru-RU" sz="4800" b="1" i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Лососи, кета, горбуша</a:t>
            </a:r>
            <a:endParaRPr lang="ru-RU" sz="4800" i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Arial" charset="0"/>
              <a:buNone/>
            </a:pPr>
            <a:endParaRPr lang="ru-RU" sz="480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87043" name="Содержимое 2"/>
          <p:cNvSpPr>
            <a:spLocks noGrp="1"/>
          </p:cNvSpPr>
          <p:nvPr>
            <p:ph idx="1"/>
          </p:nvPr>
        </p:nvSpPr>
        <p:spPr>
          <a:xfrm>
            <a:off x="571500" y="3071813"/>
            <a:ext cx="8229600" cy="3268662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000" smtClean="0">
                <a:solidFill>
                  <a:srgbClr val="C00000"/>
                </a:solidFill>
              </a:rPr>
              <a:t>    </a:t>
            </a:r>
            <a:r>
              <a:rPr lang="ru-RU" sz="40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каком море ловят рыбу жители трёх частей света?</a:t>
            </a:r>
            <a:endParaRPr lang="ru-RU" sz="4000" b="1" i="1" u="sng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40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1" hangingPunct="1"/>
            <a:endParaRPr lang="ru-RU" sz="4400" b="1" i="1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dirty="0"/>
          </a:p>
        </p:txBody>
      </p:sp>
      <p:sp>
        <p:nvSpPr>
          <p:cNvPr id="88067" name="Содержимое 2"/>
          <p:cNvSpPr>
            <a:spLocks noGrp="1"/>
          </p:cNvSpPr>
          <p:nvPr>
            <p:ph idx="1"/>
          </p:nvPr>
        </p:nvSpPr>
        <p:spPr>
          <a:xfrm>
            <a:off x="457200" y="2143125"/>
            <a:ext cx="8229600" cy="3983038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4400" b="1" i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Средиземном море</a:t>
            </a:r>
          </a:p>
          <a:p>
            <a:pPr algn="ctr" eaLnBrk="1" hangingPunct="1">
              <a:buFont typeface="Arial" charset="0"/>
              <a:buNone/>
            </a:pPr>
            <a:r>
              <a:rPr lang="ru-RU" sz="44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1" hangingPunct="1"/>
            <a:endParaRPr lang="ru-RU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8909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89092" name="Прямоугольник 3"/>
          <p:cNvSpPr>
            <a:spLocks noChangeArrowheads="1"/>
          </p:cNvSpPr>
          <p:nvPr/>
        </p:nvSpPr>
        <p:spPr bwMode="auto">
          <a:xfrm>
            <a:off x="857250" y="2071688"/>
            <a:ext cx="6286500" cy="262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Какое растение интересно тем, что на одном и том же побеге цветки разной окраски?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dirty="0"/>
          </a:p>
        </p:txBody>
      </p:sp>
      <p:sp>
        <p:nvSpPr>
          <p:cNvPr id="90115" name="Содержимое 2"/>
          <p:cNvSpPr>
            <a:spLocks noGrp="1"/>
          </p:cNvSpPr>
          <p:nvPr>
            <p:ph idx="1"/>
          </p:nvPr>
        </p:nvSpPr>
        <p:spPr>
          <a:xfrm>
            <a:off x="457200" y="2928938"/>
            <a:ext cx="8229600" cy="3197225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b="1" u="sng" smtClean="0"/>
              <a:t> </a:t>
            </a:r>
            <a:r>
              <a:rPr lang="ru-RU" sz="4400" b="1" i="1" u="sng" smtClean="0">
                <a:solidFill>
                  <a:srgbClr val="002060"/>
                </a:solidFill>
              </a:rPr>
              <a:t>Медуница</a:t>
            </a:r>
            <a:endParaRPr lang="ru-RU" sz="4400" i="1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Заголовок 1"/>
          <p:cNvSpPr>
            <a:spLocks noGrp="1"/>
          </p:cNvSpPr>
          <p:nvPr>
            <p:ph type="title"/>
          </p:nvPr>
        </p:nvSpPr>
        <p:spPr>
          <a:xfrm>
            <a:off x="457200" y="714375"/>
            <a:ext cx="8229600" cy="3071813"/>
          </a:xfrm>
        </p:spPr>
        <p:txBody>
          <a:bodyPr/>
          <a:lstStyle/>
          <a:p>
            <a:pPr algn="just" eaLnBrk="1" hangingPunct="1"/>
            <a:r>
              <a:rPr lang="ru-RU" sz="3600" b="1" i="1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6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Имеется смесь из соли, песка, опилок и воды. С помощью каких способов можно отделить друг от друга вещества, входящие в эту смесь?</a:t>
            </a:r>
            <a:endParaRPr lang="ru-RU" sz="3600" smtClean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875"/>
            <a:ext cx="8229600" cy="2928938"/>
          </a:xfrm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7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отстаивание –,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7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выпаривание –,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7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фильтрование -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7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dirty="0"/>
          </a:p>
        </p:txBody>
      </p:sp>
      <p:sp>
        <p:nvSpPr>
          <p:cNvPr id="92163" name="Содержимое 2"/>
          <p:cNvSpPr>
            <a:spLocks noGrp="1"/>
          </p:cNvSpPr>
          <p:nvPr>
            <p:ph idx="1"/>
          </p:nvPr>
        </p:nvSpPr>
        <p:spPr>
          <a:xfrm>
            <a:off x="457200" y="2214563"/>
            <a:ext cx="8229600" cy="39116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b="1" u="sng" smtClean="0"/>
              <a:t>   </a:t>
            </a:r>
            <a:r>
              <a:rPr lang="ru-RU" sz="4800" b="1" i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Способы: отстаивание – опилки, выпаривание – соль, фильтрование -  песок</a:t>
            </a:r>
            <a:endParaRPr lang="ru-RU" sz="4800" b="1" i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sz="480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400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вода, превращаясь в лёд, расширяется</a:t>
            </a:r>
            <a:endParaRPr lang="ru-RU" sz="44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б) вода, превращаясь в лёд, сжимается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в) повреждение водопроводных труб с наличием в них воды не связано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9318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/>
              <a:t>    </a:t>
            </a:r>
            <a:r>
              <a:rPr lang="ru-RU" sz="44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Какие древесные породы занимают наибольшую площадь в лесах нашей страны?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dirty="0"/>
          </a:p>
        </p:txBody>
      </p:sp>
      <p:sp>
        <p:nvSpPr>
          <p:cNvPr id="94211" name="Содержимое 2"/>
          <p:cNvSpPr>
            <a:spLocks noGrp="1"/>
          </p:cNvSpPr>
          <p:nvPr>
            <p:ph idx="1"/>
          </p:nvPr>
        </p:nvSpPr>
        <p:spPr>
          <a:xfrm>
            <a:off x="500063" y="2071688"/>
            <a:ext cx="8229600" cy="376872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800" b="1" i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Сосна, ель, берёза</a:t>
            </a:r>
            <a:endParaRPr lang="ru-RU" sz="4800" i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sz="4800" i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9523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4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Какие ядовитые растения вам известны?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dirty="0"/>
          </a:p>
        </p:txBody>
      </p:sp>
      <p:sp>
        <p:nvSpPr>
          <p:cNvPr id="96259" name="Содержимое 2"/>
          <p:cNvSpPr>
            <a:spLocks noGrp="1"/>
          </p:cNvSpPr>
          <p:nvPr>
            <p:ph idx="1"/>
          </p:nvPr>
        </p:nvSpPr>
        <p:spPr>
          <a:xfrm>
            <a:off x="457200" y="2214563"/>
            <a:ext cx="8229600" cy="39116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b="1" u="sng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000" b="1" i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Белена, волчье лыко, плоды ландыша, вороний глаз, болиголов...</a:t>
            </a:r>
            <a:endParaRPr lang="ru-RU" sz="4000" b="1" i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40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1" hangingPunct="1"/>
            <a:endParaRPr lang="ru-RU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9728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/>
              <a:t>   </a:t>
            </a:r>
            <a:r>
              <a:rPr lang="ru-RU" sz="44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Почему у нетренированных людей после физических упражнений болят ноги?</a:t>
            </a:r>
          </a:p>
          <a:p>
            <a:pPr eaLnBrk="1" hangingPunct="1">
              <a:buFont typeface="Arial" charset="0"/>
              <a:buNone/>
            </a:pPr>
            <a:r>
              <a:rPr lang="ru-RU" sz="44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4400" b="1" i="1" u="sng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dirty="0"/>
          </a:p>
        </p:txBody>
      </p:sp>
      <p:sp>
        <p:nvSpPr>
          <p:cNvPr id="9830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3600" b="1" i="1" u="sng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600" b="1" i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Мышцы болят у людей, которые долгое время не занимались физическим трудом, физическими упражнениями, так как происходит быстрое растяжение мышц и очень медленное их сокращение.</a:t>
            </a:r>
          </a:p>
          <a:p>
            <a:pPr eaLnBrk="1" hangingPunct="1">
              <a:buFont typeface="Arial" charset="0"/>
              <a:buNone/>
            </a:pPr>
            <a:r>
              <a:rPr lang="ru-RU" sz="3600" smtClean="0">
                <a:solidFill>
                  <a:srgbClr val="002060"/>
                </a:solidFill>
              </a:rPr>
              <a:t> </a:t>
            </a:r>
            <a:endParaRPr lang="ru-RU" sz="3600" b="1" u="sng" smtClean="0">
              <a:solidFill>
                <a:srgbClr val="002060"/>
              </a:solidFill>
            </a:endParaRP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75"/>
            <a:ext cx="8229600" cy="21431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 </a:t>
            </a:r>
            <a: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«Прополите» текст, то есть из каждой строки вычеркните название сорного растения. Тогда вы сможете прочитать пословицу о труде.  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99331" name="Содержимое 2"/>
          <p:cNvSpPr>
            <a:spLocks noGrp="1"/>
          </p:cNvSpPr>
          <p:nvPr>
            <p:ph idx="1"/>
          </p:nvPr>
        </p:nvSpPr>
        <p:spPr>
          <a:xfrm>
            <a:off x="457200" y="3143250"/>
            <a:ext cx="8229600" cy="3214688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36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Меотсаолтл</a:t>
            </a:r>
            <a:endParaRPr lang="ru-RU" sz="3600" b="1" i="1" u="sng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36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Вваосигленек</a:t>
            </a:r>
            <a:endParaRPr lang="ru-RU" sz="3600" b="1" i="1" u="sng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36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Лючелтоиквек</a:t>
            </a:r>
            <a:endParaRPr lang="ru-RU" sz="3600" b="1" i="1" u="sng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36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Пывртруейде</a:t>
            </a:r>
            <a:endParaRPr lang="ru-RU" sz="3600" b="1" i="1" u="sng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36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Позленаебётсяда</a:t>
            </a:r>
            <a:endParaRPr lang="ru-RU" sz="3600" b="1" i="1" u="sng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3600" b="1" i="1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3600" b="1" i="1" u="sng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sz="3600" b="1" i="1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dirty="0"/>
          </a:p>
        </p:txBody>
      </p:sp>
      <p:sp>
        <p:nvSpPr>
          <p:cNvPr id="10035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b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400" b="1" i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Лишние слова: осот, василёк, лютик, пырей, лебеда. Пословица: «Металл в огне, человек в труде познаётся»</a:t>
            </a:r>
          </a:p>
          <a:p>
            <a:pPr eaLnBrk="1" hangingPunct="1">
              <a:buFont typeface="Arial" charset="0"/>
              <a:buNone/>
            </a:pPr>
            <a:r>
              <a:rPr lang="ru-RU" sz="4400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4400" b="1" i="1" u="sng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0137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>
                <a:solidFill>
                  <a:srgbClr val="C00000"/>
                </a:solidFill>
              </a:rPr>
              <a:t>    </a:t>
            </a:r>
            <a:r>
              <a:rPr lang="ru-RU" sz="44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Какое болотное растение можно использовать вместо йода и ваты?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dirty="0"/>
          </a:p>
        </p:txBody>
      </p:sp>
      <p:sp>
        <p:nvSpPr>
          <p:cNvPr id="102403" name="Содержимое 2"/>
          <p:cNvSpPr>
            <a:spLocks noGrp="1"/>
          </p:cNvSpPr>
          <p:nvPr>
            <p:ph idx="1"/>
          </p:nvPr>
        </p:nvSpPr>
        <p:spPr>
          <a:xfrm>
            <a:off x="457200" y="2428875"/>
            <a:ext cx="8229600" cy="3697288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400" b="1" i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Мох сфагнум или торфяной мох</a:t>
            </a:r>
            <a:r>
              <a:rPr lang="ru-RU" sz="4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/>
            <a:endParaRPr lang="ru-RU" sz="4400" b="1" i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2275</Words>
  <Application>Microsoft Office PowerPoint</Application>
  <PresentationFormat>Экран (4:3)</PresentationFormat>
  <Paragraphs>443</Paragraphs>
  <Slides>103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103</vt:i4>
      </vt:variant>
    </vt:vector>
  </HeadingPairs>
  <TitlesOfParts>
    <vt:vector size="107" baseType="lpstr">
      <vt:lpstr>Arial</vt:lpstr>
      <vt:lpstr>Calibri</vt:lpstr>
      <vt:lpstr>Times New Roman</vt:lpstr>
      <vt:lpstr>Тема Office</vt:lpstr>
      <vt:lpstr>Олимпиадные задания по природоведению</vt:lpstr>
      <vt:lpstr>Обведи правильный ответ   </vt:lpstr>
      <vt:lpstr>Проверь себя</vt:lpstr>
      <vt:lpstr>  Что растения получают из почвы  </vt:lpstr>
      <vt:lpstr>Проверь себя</vt:lpstr>
      <vt:lpstr> Что нужно сделать человеку, попавшему в снежную лавину? </vt:lpstr>
      <vt:lpstr>Проверь себя</vt:lpstr>
      <vt:lpstr>  За счёт чего зимой могут лопнуть водопроводные трубы? </vt:lpstr>
      <vt:lpstr>Проверь себя</vt:lpstr>
      <vt:lpstr>Какая сторона горизонта находится слева от полуденной тени? </vt:lpstr>
      <vt:lpstr>Проверь себя</vt:lpstr>
      <vt:lpstr>Что обеспечивает связь мышц и костей скелета? </vt:lpstr>
      <vt:lpstr>Проверь себя</vt:lpstr>
      <vt:lpstr>Какие птицы  выводят птенцов дважды в лето? </vt:lpstr>
      <vt:lpstr>Проверь себя</vt:lpstr>
      <vt:lpstr> Какое  растение в народе называют порезник, ранник,  чирьева трава? </vt:lpstr>
      <vt:lpstr>Проверь себя</vt:lpstr>
      <vt:lpstr>Каково происхождение нефти и газа? </vt:lpstr>
      <vt:lpstr>Проверь себя</vt:lpstr>
      <vt:lpstr>Как называется наука о растениях?</vt:lpstr>
      <vt:lpstr>Проверь себя</vt:lpstr>
      <vt:lpstr>В каких горах «вырос» «Каменный цветок» П. П. Бажова? </vt:lpstr>
      <vt:lpstr>Проверь себя</vt:lpstr>
      <vt:lpstr>Частью какого океана является Балтийское море? </vt:lpstr>
      <vt:lpstr>Проверь себя</vt:lpstr>
      <vt:lpstr>Что делит Землю на Северное и Южное полушария? </vt:lpstr>
      <vt:lpstr>Проверь себя</vt:lpstr>
      <vt:lpstr>Когда в окнах для сохранения тепла устанавливают двойные рамы, то используют свойство воздуха… </vt:lpstr>
      <vt:lpstr>Проверь себя</vt:lpstr>
      <vt:lpstr>С помощью чего мелкие объекты на карте можно увеличить? </vt:lpstr>
      <vt:lpstr>Проверь себя</vt:lpstr>
      <vt:lpstr>Где произрастают эти растения? Соедини линией.</vt:lpstr>
      <vt:lpstr>Проверь себя</vt:lpstr>
      <vt:lpstr>Как нужно охранять воздух от загрязнения? </vt:lpstr>
      <vt:lpstr>Проверь себя</vt:lpstr>
      <vt:lpstr>Температуру воздуха измеряют…  </vt:lpstr>
      <vt:lpstr>Проверь себя</vt:lpstr>
      <vt:lpstr>Какой из предметов сделан из того, что когда-то было живым? </vt:lpstr>
      <vt:lpstr>Проверь себя</vt:lpstr>
      <vt:lpstr>Какое место надо выбрать для костра, чтобы не навредить природе? </vt:lpstr>
      <vt:lpstr>Проверь себя</vt:lpstr>
      <vt:lpstr>Какая сторона горизонта находится слева от полуденной тени? </vt:lpstr>
      <vt:lpstr>Проверь себя</vt:lpstr>
      <vt:lpstr>Частью какого океана является Балтийское море? </vt:lpstr>
      <vt:lpstr>Проверь себя</vt:lpstr>
      <vt:lpstr>Что человек использует в качестве строительного материала? </vt:lpstr>
      <vt:lpstr>Проверь себя</vt:lpstr>
      <vt:lpstr>Если вы решили набрать маслят, то в какой лес пойдёте? </vt:lpstr>
      <vt:lpstr>Проверь себя</vt:lpstr>
      <vt:lpstr>Какого цвета страницы имеет Красная книга? Соедините линиями ответы. </vt:lpstr>
      <vt:lpstr>Проверь себя</vt:lpstr>
      <vt:lpstr>Как нужно охранять воздух от загрязнения? </vt:lpstr>
      <vt:lpstr>Проверь себя</vt:lpstr>
      <vt:lpstr>Каково происхождение торфа и каменного угля? </vt:lpstr>
      <vt:lpstr>Проверь себя</vt:lpstr>
      <vt:lpstr>Почему куры перед дождём перебирают перья? </vt:lpstr>
      <vt:lpstr>Проверь себя</vt:lpstr>
      <vt:lpstr>Почему кошки всё время умываются, а собаки – нет? </vt:lpstr>
      <vt:lpstr>Проверь себя</vt:lpstr>
      <vt:lpstr>Слайд 60</vt:lpstr>
      <vt:lpstr>Проверь себя</vt:lpstr>
      <vt:lpstr>Что растения получают из почвы ? </vt:lpstr>
      <vt:lpstr>Проверь себя</vt:lpstr>
      <vt:lpstr>Выберите правильный ответ и перечислите спутники.</vt:lpstr>
      <vt:lpstr>Проверь себя</vt:lpstr>
      <vt:lpstr>Из древесины этого дерева получают искусственный шёлк, вискозу, бездымный порох, целлюлоид, скрипки, рояли  и бумагу</vt:lpstr>
      <vt:lpstr>Проверь себя</vt:lpstr>
      <vt:lpstr>Какие части растений использовал человек при приготовлении борща? </vt:lpstr>
      <vt:lpstr>Проверь себя</vt:lpstr>
      <vt:lpstr>Слайд 70</vt:lpstr>
      <vt:lpstr> </vt:lpstr>
      <vt:lpstr>Слайд 72</vt:lpstr>
      <vt:lpstr>Проверь себя</vt:lpstr>
      <vt:lpstr>Слайд 74</vt:lpstr>
      <vt:lpstr>Проверь себя</vt:lpstr>
      <vt:lpstr>Слайд 76</vt:lpstr>
      <vt:lpstr>Проверь себя</vt:lpstr>
      <vt:lpstr>Слайд 78</vt:lpstr>
      <vt:lpstr>Проверь себя</vt:lpstr>
      <vt:lpstr>Слайд 80</vt:lpstr>
      <vt:lpstr>Проверь себя</vt:lpstr>
      <vt:lpstr>Слайд 82</vt:lpstr>
      <vt:lpstr>Проверь себя</vt:lpstr>
      <vt:lpstr>Слайд 84</vt:lpstr>
      <vt:lpstr>Проверь себя</vt:lpstr>
      <vt:lpstr>Слайд 86</vt:lpstr>
      <vt:lpstr>Проверь себя</vt:lpstr>
      <vt:lpstr>    Имеется смесь из соли, песка, опилок и воды. С помощью каких способов можно отделить друг от друга вещества, входящие в эту смесь?</vt:lpstr>
      <vt:lpstr>Проверь себя</vt:lpstr>
      <vt:lpstr>Слайд 90</vt:lpstr>
      <vt:lpstr>Проверь себя</vt:lpstr>
      <vt:lpstr>Слайд 92</vt:lpstr>
      <vt:lpstr>Проверь себя</vt:lpstr>
      <vt:lpstr>Слайд 94</vt:lpstr>
      <vt:lpstr>Проверь себя</vt:lpstr>
      <vt:lpstr> «Прополите» текст, то есть из каждой строки вычеркните название сорного растения. Тогда вы сможете прочитать пословицу о труде.  </vt:lpstr>
      <vt:lpstr>Проверь себя</vt:lpstr>
      <vt:lpstr>Слайд 98</vt:lpstr>
      <vt:lpstr>Проверь себя</vt:lpstr>
      <vt:lpstr>Слайд 100</vt:lpstr>
      <vt:lpstr>Проверь себя</vt:lpstr>
      <vt:lpstr> Запиши, как ты понимаешь значение данных слов.</vt:lpstr>
      <vt:lpstr>Проверь себя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анна</dc:creator>
  <cp:lastModifiedBy>User</cp:lastModifiedBy>
  <cp:revision>42</cp:revision>
  <dcterms:created xsi:type="dcterms:W3CDTF">2010-09-23T05:20:40Z</dcterms:created>
  <dcterms:modified xsi:type="dcterms:W3CDTF">2016-11-30T15:30:48Z</dcterms:modified>
</cp:coreProperties>
</file>